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276" r:id="rId3"/>
    <p:sldId id="277" r:id="rId4"/>
    <p:sldId id="299" r:id="rId5"/>
    <p:sldId id="300" r:id="rId6"/>
    <p:sldId id="275" r:id="rId7"/>
    <p:sldId id="270" r:id="rId8"/>
    <p:sldId id="289" r:id="rId9"/>
    <p:sldId id="290" r:id="rId10"/>
    <p:sldId id="292" r:id="rId11"/>
    <p:sldId id="271" r:id="rId12"/>
    <p:sldId id="293" r:id="rId13"/>
    <p:sldId id="278" r:id="rId14"/>
    <p:sldId id="291" r:id="rId15"/>
    <p:sldId id="279" r:id="rId16"/>
    <p:sldId id="294" r:id="rId17"/>
    <p:sldId id="281" r:id="rId18"/>
    <p:sldId id="282" r:id="rId19"/>
    <p:sldId id="295" r:id="rId20"/>
    <p:sldId id="285" r:id="rId21"/>
    <p:sldId id="296" r:id="rId22"/>
    <p:sldId id="288" r:id="rId23"/>
    <p:sldId id="297" r:id="rId24"/>
    <p:sldId id="266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60" d="100"/>
          <a:sy n="60" d="100"/>
        </p:scale>
        <p:origin x="144" y="264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" name="Shape 3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32858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274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056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9237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云之家V9介绍.jpg" descr="云之家V9介绍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0" name="正文级别 1…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>
            <a:spLocks noGrp="1"/>
          </p:cNvSpPr>
          <p:nvPr>
            <p:ph type="body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4" name="2.jpg" descr="2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幻灯片编号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出发点"/>
          <p:cNvSpPr/>
          <p:nvPr/>
        </p:nvSpPr>
        <p:spPr>
          <a:xfrm>
            <a:off x="1822450" y="673099"/>
            <a:ext cx="14859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出发点</a:t>
            </a:r>
          </a:p>
        </p:txBody>
      </p:sp>
      <p:sp>
        <p:nvSpPr>
          <p:cNvPr id="5" name="V10创新点子汇报"/>
          <p:cNvSpPr txBox="1">
            <a:spLocks/>
          </p:cNvSpPr>
          <p:nvPr/>
        </p:nvSpPr>
        <p:spPr>
          <a:xfrm>
            <a:off x="5145666" y="4315257"/>
            <a:ext cx="14716126" cy="17799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Thin"/>
                <a:ea typeface="PingFang SC Thin"/>
                <a:cs typeface="PingFang SC Thin"/>
                <a:sym typeface="PingFang SC Thin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en-US" altLang="zh-CN" smtClean="0"/>
              <a:t>V10</a:t>
            </a:r>
            <a:r>
              <a:rPr lang="zh-CN" altLang="en-US" dirty="0" smtClean="0"/>
              <a:t>智能会议汇报</a:t>
            </a:r>
            <a:endParaRPr lang="zh-CN" altLang="en-US" dirty="0"/>
          </a:p>
        </p:txBody>
      </p:sp>
      <p:sp>
        <p:nvSpPr>
          <p:cNvPr id="6" name="小波大浪组"/>
          <p:cNvSpPr txBox="1">
            <a:spLocks/>
          </p:cNvSpPr>
          <p:nvPr/>
        </p:nvSpPr>
        <p:spPr>
          <a:xfrm>
            <a:off x="4833937" y="6695313"/>
            <a:ext cx="14716126" cy="1589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mtClean="0"/>
              <a:t>成功致富小组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48" y="10937948"/>
            <a:ext cx="22956461" cy="1757326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让工作回归以人为本…"/>
          <p:cNvSpPr/>
          <p:nvPr/>
        </p:nvSpPr>
        <p:spPr>
          <a:xfrm>
            <a:off x="2035101" y="417918"/>
            <a:ext cx="8566448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二</a:t>
            </a:r>
            <a:r>
              <a:rPr lang="zh-CN" altLang="en-US" sz="6000" dirty="0">
                <a:solidFill>
                  <a:schemeClr val="bg1"/>
                </a:solidFill>
              </a:rPr>
              <a:t>、</a:t>
            </a:r>
            <a:r>
              <a:rPr lang="en-US" altLang="zh-CN" sz="6000" dirty="0">
                <a:solidFill>
                  <a:schemeClr val="bg1"/>
                </a:solidFill>
              </a:rPr>
              <a:t>【</a:t>
            </a:r>
            <a:r>
              <a:rPr lang="zh-CN" altLang="en-US" sz="6000" dirty="0">
                <a:solidFill>
                  <a:schemeClr val="bg1"/>
                </a:solidFill>
              </a:rPr>
              <a:t>会议室快速预约</a:t>
            </a:r>
            <a:r>
              <a:rPr lang="en-US" altLang="zh-CN" sz="6000" dirty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2830740" y="6625541"/>
            <a:ext cx="9795343" cy="524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选定会议室，加入参与人员，快速发起预约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921" y="1892629"/>
            <a:ext cx="6284130" cy="11177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41656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FFFFFF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383633" y="6425736"/>
            <a:ext cx="7413651" cy="719342"/>
          </a:xfrm>
          <a:prstGeom prst="rect">
            <a:avLst/>
          </a:prstGeom>
        </p:spPr>
        <p:txBody>
          <a:bodyPr/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消息推送参与人，一键确认参会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054" y="2040417"/>
            <a:ext cx="6105080" cy="10858903"/>
          </a:xfrm>
          <a:prstGeom prst="rect">
            <a:avLst/>
          </a:prstGeom>
        </p:spPr>
      </p:pic>
      <p:sp>
        <p:nvSpPr>
          <p:cNvPr id="19" name="让工作回归以人为本…"/>
          <p:cNvSpPr/>
          <p:nvPr/>
        </p:nvSpPr>
        <p:spPr>
          <a:xfrm>
            <a:off x="1829134" y="343458"/>
            <a:ext cx="7797006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三、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会议发起通知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4113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1363447" y="6206376"/>
            <a:ext cx="12198302" cy="10875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开会时间、开会地点、会议简介、参与人员，你想知道的</a:t>
            </a:r>
          </a:p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都在这里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9178" y="1940884"/>
            <a:ext cx="5936691" cy="10559395"/>
          </a:xfrm>
          <a:prstGeom prst="rect">
            <a:avLst/>
          </a:prstGeom>
        </p:spPr>
      </p:pic>
      <p:sp>
        <p:nvSpPr>
          <p:cNvPr id="8" name="让工作回归以人为本…"/>
          <p:cNvSpPr/>
          <p:nvPr/>
        </p:nvSpPr>
        <p:spPr>
          <a:xfrm>
            <a:off x="2379920" y="413809"/>
            <a:ext cx="779700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四、</a:t>
            </a:r>
            <a:r>
              <a:rPr lang="en-US" altLang="zh-CN" sz="6000" dirty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会议发起反馈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107047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让工作回归以人为本…"/>
          <p:cNvSpPr/>
          <p:nvPr/>
        </p:nvSpPr>
        <p:spPr>
          <a:xfrm>
            <a:off x="1927726" y="352924"/>
            <a:ext cx="5184111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rgbClr val="FFFFFF"/>
                </a:solidFill>
              </a:rPr>
              <a:t>会中</a:t>
            </a:r>
            <a:r>
              <a:rPr lang="en-US" altLang="zh-CN" sz="6000" dirty="0" smtClean="0">
                <a:solidFill>
                  <a:srgbClr val="FFFFFF"/>
                </a:solidFill>
              </a:rPr>
              <a:t>-</a:t>
            </a:r>
            <a:r>
              <a:rPr lang="zh-CN" altLang="en-US" sz="6000" dirty="0" smtClean="0">
                <a:solidFill>
                  <a:srgbClr val="FFFFFF"/>
                </a:solidFill>
              </a:rPr>
              <a:t>声纹识别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973759" y="5338851"/>
            <a:ext cx="432261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文件同步共享与批注</a:t>
            </a:r>
            <a:endParaRPr kumimoji="0" lang="zh-CN" altLang="en-US" sz="36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419907" y="6398724"/>
            <a:ext cx="310084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语音速记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208219" y="7442031"/>
            <a:ext cx="366009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声纹识别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0352414" y="5523781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0376798" y="6590581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0401182" y="7620805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346818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149716" y="5596396"/>
            <a:ext cx="9284982" cy="2803324"/>
          </a:xfrm>
          <a:prstGeom prst="rect">
            <a:avLst/>
          </a:prstGeom>
        </p:spPr>
        <p:txBody>
          <a:bodyPr/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注意力吸引，了解谁在发言，聚焦</a:t>
            </a:r>
            <a:r>
              <a:rPr lang="zh-CN" altLang="en-US" sz="3600" dirty="0" smtClean="0">
                <a:solidFill>
                  <a:schemeClr val="bg1"/>
                </a:solidFill>
              </a:rPr>
              <a:t>注意力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19" name="让工作回归以人为本…"/>
          <p:cNvSpPr/>
          <p:nvPr/>
        </p:nvSpPr>
        <p:spPr>
          <a:xfrm>
            <a:off x="2598578" y="343458"/>
            <a:ext cx="62581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三、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声纹识别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335" y="1828800"/>
            <a:ext cx="6071964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321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让工作回归以人为本…"/>
          <p:cNvSpPr/>
          <p:nvPr/>
        </p:nvSpPr>
        <p:spPr>
          <a:xfrm>
            <a:off x="1537886" y="441324"/>
            <a:ext cx="10466007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一</a:t>
            </a:r>
            <a:r>
              <a:rPr lang="zh-CN" altLang="en-US" sz="6000" dirty="0">
                <a:solidFill>
                  <a:schemeClr val="bg1"/>
                </a:solidFill>
              </a:rPr>
              <a:t>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文件同步共享与批注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9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1695957" y="6246013"/>
            <a:ext cx="10168982" cy="232798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多人同步边视频边批注，及时解答疑惑，促成会议成果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293" y="2167268"/>
            <a:ext cx="5895131" cy="1048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29389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让工作回归以人为本…"/>
          <p:cNvSpPr/>
          <p:nvPr/>
        </p:nvSpPr>
        <p:spPr>
          <a:xfrm>
            <a:off x="3061675" y="304884"/>
            <a:ext cx="6258124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二</a:t>
            </a:r>
            <a:r>
              <a:rPr lang="zh-CN" altLang="en-US" sz="6000" dirty="0">
                <a:solidFill>
                  <a:schemeClr val="bg1"/>
                </a:solidFill>
              </a:rPr>
              <a:t>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语音速记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022127" y="6072647"/>
            <a:ext cx="8136664" cy="902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线上会议小云帮你自动记录转文字，再也不怕漏掉会议要点啦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0827" y="1807535"/>
            <a:ext cx="6097381" cy="1084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20470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149716" y="5596396"/>
            <a:ext cx="9284982" cy="2803324"/>
          </a:xfrm>
          <a:prstGeom prst="rect">
            <a:avLst/>
          </a:prstGeom>
        </p:spPr>
        <p:txBody>
          <a:bodyPr/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注意力吸引，了解谁在发言，聚焦</a:t>
            </a:r>
            <a:r>
              <a:rPr lang="zh-CN" altLang="en-US" sz="3600" dirty="0" smtClean="0">
                <a:solidFill>
                  <a:schemeClr val="bg1"/>
                </a:solidFill>
              </a:rPr>
              <a:t>注意力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19" name="让工作回归以人为本…"/>
          <p:cNvSpPr/>
          <p:nvPr/>
        </p:nvSpPr>
        <p:spPr>
          <a:xfrm>
            <a:off x="2598578" y="343458"/>
            <a:ext cx="62581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三、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声纹识别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40" y="2041451"/>
            <a:ext cx="5895877" cy="104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793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让工作回归以人为本…"/>
          <p:cNvSpPr/>
          <p:nvPr/>
        </p:nvSpPr>
        <p:spPr>
          <a:xfrm>
            <a:off x="1848379" y="352924"/>
            <a:ext cx="5342809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rgbClr val="FFFFFF"/>
                </a:solidFill>
              </a:rPr>
              <a:t>会后</a:t>
            </a:r>
            <a:r>
              <a:rPr lang="en-US" altLang="zh-CN" sz="6000" dirty="0" smtClean="0">
                <a:solidFill>
                  <a:srgbClr val="FFFFFF"/>
                </a:solidFill>
              </a:rPr>
              <a:t>-</a:t>
            </a:r>
            <a:r>
              <a:rPr lang="zh-CN" altLang="en-US" sz="6000" dirty="0" smtClean="0">
                <a:solidFill>
                  <a:srgbClr val="FFFFFF"/>
                </a:solidFill>
              </a:rPr>
              <a:t>会议纪要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101898" y="4381920"/>
            <a:ext cx="432261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会议纪要模板</a:t>
            </a:r>
            <a:endParaRPr kumimoji="0" lang="zh-CN" altLang="en-US" sz="36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271056" y="5441793"/>
            <a:ext cx="310084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任务指派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463403" y="6485100"/>
            <a:ext cx="366009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附件</a:t>
            </a:r>
            <a:r>
              <a:rPr kumimoji="0" lang="zh-CN" altLang="en-US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上传下载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0182298" y="4566850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0206682" y="5633650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0231066" y="6663874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378343" y="7506476"/>
            <a:ext cx="46986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重要内容自动标注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0231066" y="7685250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718158" y="8527852"/>
            <a:ext cx="4161727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智能推送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224829" y="8706626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13269070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让工作回归以人为本…"/>
          <p:cNvSpPr/>
          <p:nvPr/>
        </p:nvSpPr>
        <p:spPr>
          <a:xfrm>
            <a:off x="2292235" y="304884"/>
            <a:ext cx="7797006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一、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会议纪要模板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6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421880" y="6529848"/>
            <a:ext cx="8221725" cy="13807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通用会议纪要模板，填写更方便，同时可以上传附件与任务指派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6628" y="1998921"/>
            <a:ext cx="6037603" cy="1073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11900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出发点"/>
          <p:cNvSpPr/>
          <p:nvPr/>
        </p:nvSpPr>
        <p:spPr>
          <a:xfrm>
            <a:off x="1822450" y="673099"/>
            <a:ext cx="14859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出发点</a:t>
            </a:r>
          </a:p>
        </p:txBody>
      </p:sp>
      <p:sp>
        <p:nvSpPr>
          <p:cNvPr id="5" name="V10创新点子汇报"/>
          <p:cNvSpPr txBox="1">
            <a:spLocks/>
          </p:cNvSpPr>
          <p:nvPr/>
        </p:nvSpPr>
        <p:spPr>
          <a:xfrm>
            <a:off x="4551219" y="3283527"/>
            <a:ext cx="16292945" cy="3536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92500"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Thin"/>
                <a:ea typeface="PingFang SC Thin"/>
                <a:cs typeface="PingFang SC Thin"/>
                <a:sym typeface="PingFang SC Thin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>
              <a:lnSpc>
                <a:spcPct val="150000"/>
              </a:lnSpc>
            </a:pPr>
            <a:r>
              <a:rPr lang="zh-CN" altLang="en-US" smtClean="0"/>
              <a:t>使用我们智能会议系统的好处是</a:t>
            </a:r>
            <a:r>
              <a:rPr lang="en-US" altLang="zh-CN" dirty="0" smtClean="0"/>
              <a:t>…</a:t>
            </a:r>
            <a:r>
              <a:rPr lang="zh-CN" altLang="en-US" sz="4000" dirty="0" smtClean="0"/>
              <a:t>你猜猜看喽</a:t>
            </a:r>
            <a:endParaRPr lang="zh-CN" altLang="en-US" sz="4000" dirty="0"/>
          </a:p>
        </p:txBody>
      </p:sp>
      <p:sp>
        <p:nvSpPr>
          <p:cNvPr id="6" name="小波大浪组"/>
          <p:cNvSpPr txBox="1">
            <a:spLocks/>
          </p:cNvSpPr>
          <p:nvPr/>
        </p:nvSpPr>
        <p:spPr>
          <a:xfrm>
            <a:off x="5554157" y="9348462"/>
            <a:ext cx="14716126" cy="1589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Medium"/>
                <a:ea typeface="PingFang SC Medium"/>
                <a:cs typeface="PingFang SC Medium"/>
                <a:sym typeface="PingFang SC Medium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mtClean="0"/>
              <a:t>前方好处多多，请扶好眼镜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021145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4361828" y="6361940"/>
            <a:ext cx="7690098" cy="2803324"/>
          </a:xfrm>
          <a:prstGeom prst="rect">
            <a:avLst/>
          </a:prstGeom>
        </p:spPr>
        <p:txBody>
          <a:bodyPr/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根据会议纪要指派任务</a:t>
            </a:r>
          </a:p>
        </p:txBody>
      </p:sp>
      <p:sp>
        <p:nvSpPr>
          <p:cNvPr id="19" name="让工作回归以人为本…"/>
          <p:cNvSpPr/>
          <p:nvPr/>
        </p:nvSpPr>
        <p:spPr>
          <a:xfrm>
            <a:off x="2598581" y="343458"/>
            <a:ext cx="62581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二、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任务指派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6913" y="1794688"/>
            <a:ext cx="6070293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07371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让工作回归以人为本…"/>
          <p:cNvSpPr/>
          <p:nvPr/>
        </p:nvSpPr>
        <p:spPr>
          <a:xfrm>
            <a:off x="1907523" y="304884"/>
            <a:ext cx="8566448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三、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附件上传与下载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3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957791" y="6604275"/>
            <a:ext cx="8221725" cy="838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上传会议附件，方便参与者下载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4502" y="1850065"/>
            <a:ext cx="6085425" cy="1082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83672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出发点"/>
          <p:cNvSpPr/>
          <p:nvPr/>
        </p:nvSpPr>
        <p:spPr>
          <a:xfrm>
            <a:off x="1822450" y="673099"/>
            <a:ext cx="14859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出发点</a:t>
            </a:r>
          </a:p>
        </p:txBody>
      </p:sp>
      <p:sp>
        <p:nvSpPr>
          <p:cNvPr id="6" name="让工作回归以人为本…"/>
          <p:cNvSpPr/>
          <p:nvPr/>
        </p:nvSpPr>
        <p:spPr>
          <a:xfrm>
            <a:off x="1522808" y="304884"/>
            <a:ext cx="9335889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/>
              <a:t>四、</a:t>
            </a:r>
            <a:r>
              <a:rPr lang="en-US" altLang="zh-CN" sz="6000" dirty="0" smtClean="0"/>
              <a:t>【</a:t>
            </a:r>
            <a:r>
              <a:rPr lang="zh-CN" altLang="en-US" sz="6000" dirty="0" smtClean="0"/>
              <a:t>重要内容自动标注</a:t>
            </a:r>
            <a:r>
              <a:rPr lang="en-US" altLang="zh-CN" sz="6000" dirty="0" smtClean="0"/>
              <a:t>】</a:t>
            </a:r>
            <a:endParaRPr lang="zh-CN" altLang="en-US" sz="6000" dirty="0"/>
          </a:p>
          <a:p>
            <a:endParaRPr sz="6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9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893995" y="6800247"/>
            <a:ext cx="8221725" cy="838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tx1"/>
                </a:solidFill>
              </a:rPr>
              <a:t>语音速记详情页自动对会议重点进行标注，用户亦可手动标注会议重点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7157" y="1935124"/>
            <a:ext cx="5941958" cy="1056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50189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让工作回归以人为本…"/>
          <p:cNvSpPr/>
          <p:nvPr/>
        </p:nvSpPr>
        <p:spPr>
          <a:xfrm>
            <a:off x="1849583" y="304884"/>
            <a:ext cx="6258123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bg1"/>
                </a:solidFill>
              </a:rPr>
              <a:t>五、</a:t>
            </a:r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 smtClean="0">
                <a:solidFill>
                  <a:schemeClr val="bg1"/>
                </a:solidFill>
              </a:rPr>
              <a:t>智能推送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  <a:p>
            <a:endParaRPr sz="6000" dirty="0">
              <a:solidFill>
                <a:schemeClr val="bg1"/>
              </a:solidFill>
            </a:endParaRPr>
          </a:p>
        </p:txBody>
      </p:sp>
      <p:sp>
        <p:nvSpPr>
          <p:cNvPr id="6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3575018" y="6901988"/>
            <a:ext cx="8221725" cy="838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</a:rPr>
              <a:t>会议纪要智能推送，还可以抄送给领导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757" y="1803991"/>
            <a:ext cx="5960021" cy="1063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489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3.jpg" descr="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346123" y="2579289"/>
            <a:ext cx="1394608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1.</a:t>
            </a:r>
            <a:r>
              <a:rPr lang="zh-CN" alt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快速预订会议室，超过</a:t>
            </a:r>
            <a:r>
              <a:rPr lang="en-US" altLang="zh-CN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30</a:t>
            </a:r>
            <a:r>
              <a:rPr lang="zh-CN" alt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秒算我输！！</a:t>
            </a:r>
            <a:endParaRPr lang="zh-CN" altLang="en-US" sz="4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930275" y="3608516"/>
            <a:ext cx="1145831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2.</a:t>
            </a:r>
            <a:r>
              <a:rPr lang="zh-CN" altLang="en-US" sz="4000" b="0" cap="none" spc="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会前多次提醒，看谁敢不来开会</a:t>
            </a:r>
            <a:endParaRPr lang="zh-CN" altLang="en-US" sz="4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048570" y="4702301"/>
            <a:ext cx="1371139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altLang="zh-CN" sz="4000" b="1" cap="none" spc="0" dirty="0" smtClean="0">
                <a:ln/>
                <a:solidFill>
                  <a:schemeClr val="accent3"/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3.</a:t>
            </a:r>
            <a:r>
              <a:rPr lang="zh-CN" altLang="en-US" sz="4000" b="1" cap="none" spc="0" dirty="0" smtClean="0">
                <a:ln/>
                <a:solidFill>
                  <a:schemeClr val="accent3"/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语音速记，开会再也不用带笔记本了啦</a:t>
            </a:r>
            <a:endParaRPr lang="zh-CN" altLang="en-US" sz="4000" b="1" cap="none" spc="0" dirty="0">
              <a:ln/>
              <a:solidFill>
                <a:schemeClr val="accent3"/>
              </a:solidFill>
              <a:effectLst/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989910" y="6868592"/>
            <a:ext cx="1319377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4000" b="1" cap="none" spc="0" dirty="0" smtClean="0">
                <a:ln/>
                <a:solidFill>
                  <a:schemeClr val="accent6">
                    <a:lumMod val="75000"/>
                  </a:schemeClr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5.</a:t>
            </a:r>
            <a:r>
              <a:rPr lang="zh-CN" altLang="en-US" sz="4000" b="1" cap="none" spc="0" dirty="0" smtClean="0">
                <a:ln/>
                <a:solidFill>
                  <a:schemeClr val="accent6">
                    <a:lumMod val="75000"/>
                  </a:schemeClr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自动标注会议重点，带了笔记本也不记笔记！</a:t>
            </a:r>
            <a:endParaRPr lang="zh-CN" altLang="en-US" sz="4000" b="1" cap="none" spc="0" dirty="0">
              <a:ln/>
              <a:solidFill>
                <a:schemeClr val="accent6">
                  <a:lumMod val="75000"/>
                </a:schemeClr>
              </a:solidFill>
              <a:effectLst/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669883" y="5753235"/>
            <a:ext cx="12965057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4.</a:t>
            </a:r>
            <a:r>
              <a:rPr lang="zh-CN" altLang="en-US" sz="4000" b="0" cap="none" spc="0" dirty="0" smtClean="0">
                <a:ln w="0"/>
                <a:solidFill>
                  <a:srgbClr val="0070C0"/>
                </a:soli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声纹识别，是谁在说话我一清二楚哦</a:t>
            </a:r>
            <a:endParaRPr lang="zh-CN" altLang="en-US" sz="4000" b="0" cap="none" spc="0" dirty="0">
              <a:ln w="0"/>
              <a:solidFill>
                <a:srgbClr val="0070C0"/>
              </a:solidFill>
              <a:effectLst>
                <a:reflection blurRad="6350" stA="53000" endA="300" endPos="35500" dir="5400000" sy="-90000" algn="bl" rotWithShape="0"/>
              </a:effectLst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142263" y="9162599"/>
            <a:ext cx="1671549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4000" b="1" cap="none" spc="0" dirty="0" smtClean="0">
                <a:ln/>
                <a:solidFill>
                  <a:srgbClr val="7030A0"/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7.</a:t>
            </a:r>
            <a:r>
              <a:rPr lang="zh-CN" altLang="en-US" sz="4000" b="1" cap="none" spc="0" dirty="0" smtClean="0">
                <a:ln/>
                <a:solidFill>
                  <a:srgbClr val="7030A0"/>
                </a:solidFill>
                <a:effectLst/>
                <a:latin typeface="Hiragino Sans GB W3" charset="-122"/>
                <a:ea typeface="Hiragino Sans GB W3" charset="-122"/>
                <a:cs typeface="Hiragino Sans GB W3" charset="-122"/>
              </a:rPr>
              <a:t>任务指派，根据会议纪要就可以即刻新建工作啦</a:t>
            </a:r>
            <a:endParaRPr lang="zh-CN" altLang="en-US" sz="4000" b="1" cap="none" spc="0" dirty="0">
              <a:ln/>
              <a:solidFill>
                <a:srgbClr val="7030A0"/>
              </a:solidFill>
              <a:effectLst/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01026" y="8029943"/>
            <a:ext cx="136550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6.PPT</a:t>
            </a:r>
            <a:r>
              <a:rPr lang="zh-CN" altLang="en-US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lang="en-US" altLang="zh-CN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PDF</a:t>
            </a:r>
            <a:r>
              <a:rPr lang="zh-CN" altLang="en-US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lang="en-US" altLang="zh-CN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JPG</a:t>
            </a:r>
            <a:r>
              <a:rPr lang="zh-CN" altLang="en-US" sz="4000" b="0" dirty="0" smtClean="0">
                <a:ln w="0"/>
                <a:solidFill>
                  <a:schemeClr val="accent3">
                    <a:lumMod val="7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你想共享啥都可以！</a:t>
            </a:r>
            <a:endParaRPr lang="zh-CN" altLang="en-US" sz="4000" b="0" cap="none" spc="0" dirty="0">
              <a:ln w="0"/>
              <a:solidFill>
                <a:schemeClr val="accent3">
                  <a:lumMod val="7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753653" y="10303510"/>
            <a:ext cx="1691787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 smtClean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8.</a:t>
            </a:r>
            <a:r>
              <a:rPr lang="zh-CN" altLang="en-US" sz="4000" b="0" cap="none" spc="0" dirty="0" smtClean="0">
                <a:ln w="0"/>
                <a:solidFill>
                  <a:srgbClr val="00B050"/>
                </a:solidFill>
                <a:effectLst>
                  <a:reflection blurRad="6350" stA="53000" endA="300" endPos="35500" dir="5400000" sy="-90000" algn="bl" rotWithShape="0"/>
                </a:effectLst>
                <a:latin typeface="Hiragino Sans GB W3" charset="-122"/>
                <a:ea typeface="Hiragino Sans GB W3" charset="-122"/>
                <a:cs typeface="Hiragino Sans GB W3" charset="-122"/>
              </a:rPr>
              <a:t>有了会议纪要模板，再也不会掉头发了，中年危机消失了！</a:t>
            </a:r>
            <a:endParaRPr lang="zh-CN" altLang="en-US" sz="4000" b="0" cap="none" spc="0" dirty="0">
              <a:ln w="0"/>
              <a:solidFill>
                <a:srgbClr val="00B050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068083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出发点"/>
          <p:cNvSpPr/>
          <p:nvPr/>
        </p:nvSpPr>
        <p:spPr>
          <a:xfrm>
            <a:off x="1822450" y="673099"/>
            <a:ext cx="14859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出发点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0784" y="2324690"/>
            <a:ext cx="8293100" cy="932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8040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出发点"/>
          <p:cNvSpPr/>
          <p:nvPr/>
        </p:nvSpPr>
        <p:spPr>
          <a:xfrm>
            <a:off x="1822450" y="673099"/>
            <a:ext cx="1485900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r>
              <a:t>出发点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7890" y="1041399"/>
            <a:ext cx="11901672" cy="11859863"/>
          </a:xfrm>
          <a:prstGeom prst="rect">
            <a:avLst/>
          </a:prstGeom>
        </p:spPr>
      </p:pic>
      <p:sp>
        <p:nvSpPr>
          <p:cNvPr id="6" name="让工作回归以人为本…"/>
          <p:cNvSpPr/>
          <p:nvPr/>
        </p:nvSpPr>
        <p:spPr>
          <a:xfrm>
            <a:off x="8982371" y="1111397"/>
            <a:ext cx="6258123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chemeClr val="tx1"/>
                </a:solidFill>
              </a:rPr>
              <a:t>智能会议发起流程</a:t>
            </a:r>
            <a:endParaRPr sz="6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03942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让工作回归以人为本…"/>
          <p:cNvSpPr/>
          <p:nvPr/>
        </p:nvSpPr>
        <p:spPr>
          <a:xfrm>
            <a:off x="1927723" y="352924"/>
            <a:ext cx="5184111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r>
              <a:rPr lang="zh-CN" altLang="en-US" sz="6000" dirty="0" smtClean="0">
                <a:solidFill>
                  <a:srgbClr val="FFFFFF"/>
                </a:solidFill>
              </a:rPr>
              <a:t>会前</a:t>
            </a:r>
            <a:r>
              <a:rPr lang="en-US" altLang="zh-CN" sz="6000" dirty="0" smtClean="0">
                <a:solidFill>
                  <a:srgbClr val="FFFFFF"/>
                </a:solidFill>
              </a:rPr>
              <a:t>-</a:t>
            </a:r>
            <a:r>
              <a:rPr lang="zh-CN" altLang="en-US" sz="6000" dirty="0" smtClean="0">
                <a:solidFill>
                  <a:srgbClr val="FFFFFF"/>
                </a:solidFill>
              </a:rPr>
              <a:t>会议预约</a:t>
            </a:r>
            <a:endParaRPr sz="6000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016836" y="4700899"/>
            <a:ext cx="432261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一键查看会议室状态</a:t>
            </a:r>
            <a:endParaRPr kumimoji="0" lang="zh-CN" altLang="en-US" sz="360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9559637" y="5760772"/>
            <a:ext cx="432261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会议室快速预约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9354312" y="6804079"/>
            <a:ext cx="4322619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会议参加确认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372600" y="7837944"/>
            <a:ext cx="4322619" cy="5969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PingFang SC" charset="-122"/>
                <a:ea typeface="PingFang SC" charset="-122"/>
                <a:cs typeface="PingFang SC" charset="-122"/>
                <a:sym typeface="Helvetica Light"/>
              </a:rPr>
              <a:t>会议详情查看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PingFang SC" charset="-122"/>
              <a:ea typeface="PingFang SC" charset="-122"/>
              <a:cs typeface="PingFang SC" charset="-122"/>
              <a:sym typeface="Helvetica Ligh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9395491" y="4885829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9419875" y="5952629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9444259" y="6982853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9468643" y="7976501"/>
            <a:ext cx="247280" cy="247280"/>
          </a:xfrm>
          <a:prstGeom prst="ellipse">
            <a:avLst/>
          </a:prstGeom>
          <a:solidFill>
            <a:srgbClr val="FFFFFF"/>
          </a:solidFill>
          <a:ln w="25400" cap="flat">
            <a:noFill/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22811765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让工作回归以人为本…"/>
          <p:cNvSpPr/>
          <p:nvPr/>
        </p:nvSpPr>
        <p:spPr>
          <a:xfrm>
            <a:off x="1718218" y="441324"/>
            <a:ext cx="10105330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zh-CN" altLang="en-US" sz="6000" dirty="0" smtClean="0">
                <a:solidFill>
                  <a:schemeClr val="bg1"/>
                </a:solidFill>
              </a:rPr>
              <a:t>一</a:t>
            </a:r>
            <a:r>
              <a:rPr lang="zh-CN" altLang="en-US" sz="6000" dirty="0">
                <a:solidFill>
                  <a:schemeClr val="bg1"/>
                </a:solidFill>
              </a:rPr>
              <a:t>、</a:t>
            </a:r>
            <a:r>
              <a:rPr lang="en-US" altLang="zh-CN" sz="6000" dirty="0">
                <a:solidFill>
                  <a:schemeClr val="bg1"/>
                </a:solidFill>
              </a:rPr>
              <a:t>【</a:t>
            </a:r>
            <a:r>
              <a:rPr lang="zh-CN" altLang="en-US" sz="6000" dirty="0">
                <a:solidFill>
                  <a:schemeClr val="bg1"/>
                </a:solidFill>
              </a:rPr>
              <a:t>一键查看会议室状态</a:t>
            </a:r>
            <a:r>
              <a:rPr lang="en-US" altLang="zh-CN" sz="6000" dirty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9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2440237" y="6794751"/>
            <a:ext cx="10168982" cy="232798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首页展示会议室使用状态，用户可以迅速查看</a:t>
            </a:r>
          </a:p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会议室的空闲状况。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343" y="2160179"/>
            <a:ext cx="6114997" cy="10876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80306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让工作回归以人为本…"/>
          <p:cNvSpPr/>
          <p:nvPr/>
        </p:nvSpPr>
        <p:spPr>
          <a:xfrm>
            <a:off x="1657166" y="398794"/>
            <a:ext cx="7973338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>
                <a:solidFill>
                  <a:schemeClr val="bg1"/>
                </a:solidFill>
              </a:rPr>
              <a:t>一</a:t>
            </a:r>
            <a:r>
              <a:rPr lang="zh-CN" altLang="en-US" sz="6000" dirty="0" smtClean="0">
                <a:solidFill>
                  <a:schemeClr val="bg1"/>
                </a:solidFill>
              </a:rPr>
              <a:t>键发起视频会议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9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2440237" y="6794751"/>
            <a:ext cx="10168982" cy="232798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最近会议人不止于最近开过会的人，也包含大数据推荐出来可能发起会议的人。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01" y="1956391"/>
            <a:ext cx="6071964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9263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让工作回归以人为本…"/>
          <p:cNvSpPr/>
          <p:nvPr/>
        </p:nvSpPr>
        <p:spPr>
          <a:xfrm>
            <a:off x="2158714" y="441324"/>
            <a:ext cx="7797006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800">
                <a:latin typeface="PingFang SC Ultralight"/>
                <a:ea typeface="PingFang SC Ultralight"/>
                <a:cs typeface="PingFang SC Ultralight"/>
                <a:sym typeface="PingFang SC Ultralight"/>
              </a:defRPr>
            </a:lvl1pPr>
          </a:lstStyle>
          <a:p>
            <a:pPr hangingPunct="1"/>
            <a:r>
              <a:rPr lang="en-US" altLang="zh-CN" sz="6000" dirty="0" smtClean="0">
                <a:solidFill>
                  <a:schemeClr val="bg1"/>
                </a:solidFill>
              </a:rPr>
              <a:t>【</a:t>
            </a:r>
            <a:r>
              <a:rPr lang="zh-CN" altLang="en-US" sz="6000" dirty="0">
                <a:solidFill>
                  <a:schemeClr val="bg1"/>
                </a:solidFill>
              </a:rPr>
              <a:t>一</a:t>
            </a:r>
            <a:r>
              <a:rPr lang="zh-CN" altLang="en-US" sz="6000" dirty="0" smtClean="0">
                <a:solidFill>
                  <a:schemeClr val="bg1"/>
                </a:solidFill>
              </a:rPr>
              <a:t>键发起语音会议</a:t>
            </a:r>
            <a:r>
              <a:rPr lang="en-US" altLang="zh-CN" sz="6000" dirty="0" smtClean="0">
                <a:solidFill>
                  <a:schemeClr val="bg1"/>
                </a:solidFill>
              </a:rPr>
              <a:t>】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  <p:sp>
        <p:nvSpPr>
          <p:cNvPr id="9" name="大波平时可多会议了，会议一多，要记住每一场会议的信息也困难。如果大家都用会易订约定还好，但也有不那么走流程的时候，直接通知一句就完了，但后来这些开会通知的会话消息也没法都找到，有时候群里突然来一句“快来开会了”，大波都会懵逼，“啊，好像是有个会议，这个会议去哪儿开来着？”，他也只好无奈的问回去“在哪里开会，不好意思，忘了。”一问一答，时间过去了，这种情况真是既尴尬又浪费时间。"/>
          <p:cNvSpPr txBox="1">
            <a:spLocks/>
          </p:cNvSpPr>
          <p:nvPr/>
        </p:nvSpPr>
        <p:spPr>
          <a:xfrm>
            <a:off x="12440237" y="6794751"/>
            <a:ext cx="10168982" cy="2327983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PingFang SC Light"/>
                <a:ea typeface="PingFang SC Light"/>
                <a:cs typeface="PingFang SC Light"/>
                <a:sym typeface="PingFang SC Light"/>
              </a:defRPr>
            </a:lvl1pPr>
            <a:lvl2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0" marR="0" indent="0" algn="ctr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zh-CN" altLang="en-US" sz="3600" dirty="0" smtClean="0">
                <a:solidFill>
                  <a:schemeClr val="bg1"/>
                </a:solidFill>
              </a:rPr>
              <a:t>不选时间一键马上发起，如果选择了时间，按钮则变成发起预约。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01" y="1956391"/>
            <a:ext cx="6071964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349978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260</TotalTime>
  <Words>510</Words>
  <Application>Microsoft Macintosh PowerPoint</Application>
  <PresentationFormat>自定义</PresentationFormat>
  <Paragraphs>65</Paragraphs>
  <Slides>24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Helvetica Light</vt:lpstr>
      <vt:lpstr>Helvetica Neue</vt:lpstr>
      <vt:lpstr>Hiragino Sans GB W3</vt:lpstr>
      <vt:lpstr>PingFang SC</vt:lpstr>
      <vt:lpstr>PingFang SC Light</vt:lpstr>
      <vt:lpstr>PingFang SC Medium</vt:lpstr>
      <vt:lpstr>PingFang SC Thin</vt:lpstr>
      <vt:lpstr>PingFang SC Ultralight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1018511036@qq.com</cp:lastModifiedBy>
  <cp:revision>52</cp:revision>
  <dcterms:modified xsi:type="dcterms:W3CDTF">2018-01-05T05:50:44Z</dcterms:modified>
</cp:coreProperties>
</file>